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13" r:id="rId3"/>
    <p:sldId id="314" r:id="rId4"/>
    <p:sldId id="607" r:id="rId5"/>
    <p:sldId id="590" r:id="rId6"/>
    <p:sldId id="592" r:id="rId7"/>
    <p:sldId id="593" r:id="rId8"/>
    <p:sldId id="594" r:id="rId9"/>
    <p:sldId id="595" r:id="rId10"/>
    <p:sldId id="597" r:id="rId11"/>
    <p:sldId id="600" r:id="rId12"/>
    <p:sldId id="601" r:id="rId13"/>
    <p:sldId id="605" r:id="rId14"/>
    <p:sldId id="602" r:id="rId15"/>
    <p:sldId id="603" r:id="rId16"/>
    <p:sldId id="604" r:id="rId17"/>
    <p:sldId id="274" r:id="rId18"/>
    <p:sldId id="298" r:id="rId19"/>
    <p:sldId id="29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Stupid Sort algorithm (recursive)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case: List has size less than 3</a:t>
            </a:r>
          </a:p>
          <a:p>
            <a:pPr lvl="1"/>
            <a:r>
              <a:rPr lang="en-US" dirty="0"/>
              <a:t>Swap out of order items if necessary</a:t>
            </a:r>
          </a:p>
          <a:p>
            <a:r>
              <a:rPr lang="en-US" dirty="0"/>
              <a:t>Recursive case:</a:t>
            </a:r>
          </a:p>
          <a:p>
            <a:pPr lvl="1"/>
            <a:r>
              <a:rPr lang="en-US" dirty="0"/>
              <a:t>Recursively sort the first 2/3 of the list</a:t>
            </a:r>
          </a:p>
          <a:p>
            <a:pPr lvl="1"/>
            <a:r>
              <a:rPr lang="en-US" dirty="0"/>
              <a:t>Recursively sort the second 2/3 of the list</a:t>
            </a:r>
          </a:p>
          <a:p>
            <a:pPr lvl="1"/>
            <a:r>
              <a:rPr lang="en-US" dirty="0"/>
              <a:t>Recursively sort the first 2/3 of the list </a:t>
            </a:r>
            <a:r>
              <a:rPr lang="en-US" b="1" dirty="0"/>
              <a:t>again</a:t>
            </a:r>
          </a:p>
        </p:txBody>
      </p:sp>
    </p:spTree>
    <p:extLst>
      <p:ext uri="{BB962C8B-B14F-4D97-AF65-F5344CB8AC3E}">
        <p14:creationId xmlns:p14="http://schemas.microsoft.com/office/powerpoint/2010/main" val="135263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Stupid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does Stupid Sort take?</a:t>
            </a:r>
          </a:p>
          <a:p>
            <a:r>
              <a:rPr lang="en-US" dirty="0"/>
              <a:t>We need to know </a:t>
            </a:r>
            <a:r>
              <a:rPr lang="en-US" dirty="0" err="1"/>
              <a:t>log</a:t>
            </a:r>
            <a:r>
              <a:rPr lang="en-US" b="1" i="1" baseline="-25000" dirty="0" err="1"/>
              <a:t>b</a:t>
            </a:r>
            <a:r>
              <a:rPr lang="en-US" dirty="0"/>
              <a:t> </a:t>
            </a:r>
            <a:r>
              <a:rPr lang="en-US" b="1" i="1" dirty="0"/>
              <a:t>a</a:t>
            </a:r>
          </a:p>
          <a:p>
            <a:r>
              <a:rPr lang="en-US" b="1" i="1" dirty="0"/>
              <a:t>a </a:t>
            </a:r>
            <a:r>
              <a:rPr lang="en-US" dirty="0"/>
              <a:t>= 3</a:t>
            </a:r>
            <a:endParaRPr lang="en-US" b="1" i="1" dirty="0"/>
          </a:p>
          <a:p>
            <a:r>
              <a:rPr lang="en-US" b="1" i="1" dirty="0"/>
              <a:t>b</a:t>
            </a:r>
            <a:r>
              <a:rPr lang="en-US" dirty="0"/>
              <a:t> = 3/2 = 1.5</a:t>
            </a:r>
          </a:p>
          <a:p>
            <a:r>
              <a:rPr lang="en-US" dirty="0"/>
              <a:t>Because I'm a nice guy, I'll tell you that the log</a:t>
            </a:r>
            <a:r>
              <a:rPr lang="en-US" baseline="-25000" dirty="0"/>
              <a:t>1.5</a:t>
            </a:r>
            <a:r>
              <a:rPr lang="en-US" dirty="0"/>
              <a:t> 3 is about 2.7</a:t>
            </a:r>
          </a:p>
        </p:txBody>
      </p:sp>
    </p:spTree>
    <p:extLst>
      <p:ext uri="{BB962C8B-B14F-4D97-AF65-F5344CB8AC3E}">
        <p14:creationId xmlns:p14="http://schemas.microsoft.com/office/powerpoint/2010/main" val="206628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binary search takes O(log 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r>
              <a:rPr lang="en-US" dirty="0"/>
              <a:t>Can we use the Master Theorem to check that?</a:t>
            </a:r>
          </a:p>
        </p:txBody>
      </p:sp>
    </p:spTree>
    <p:extLst>
      <p:ext uri="{BB962C8B-B14F-4D97-AF65-F5344CB8AC3E}">
        <p14:creationId xmlns:p14="http://schemas.microsoft.com/office/powerpoint/2010/main" val="288744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Practicing the Master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practice is to try to create a problems that different cases of the Master Theorem apply to</a:t>
            </a:r>
          </a:p>
          <a:p>
            <a:r>
              <a:rPr lang="en-US" dirty="0"/>
              <a:t>Give a recurrence relation that uses Case 1</a:t>
            </a:r>
          </a:p>
          <a:p>
            <a:r>
              <a:rPr lang="en-US" dirty="0"/>
              <a:t>Give a recurrence relation that uses Case 2</a:t>
            </a:r>
          </a:p>
          <a:p>
            <a:r>
              <a:rPr lang="en-US" dirty="0"/>
              <a:t>Give a recurrence relation that uses Case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9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Solved Exercises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81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the maximum of unimodal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that array </a:t>
            </a:r>
            <a:r>
              <a:rPr lang="en-US" b="1" i="1" dirty="0"/>
              <a:t>A</a:t>
            </a:r>
            <a:r>
              <a:rPr lang="en-US" dirty="0"/>
              <a:t> contains unimodal data:</a:t>
            </a:r>
          </a:p>
          <a:p>
            <a:pPr lvl="1"/>
            <a:r>
              <a:rPr lang="en-US" dirty="0"/>
              <a:t>Values in </a:t>
            </a:r>
            <a:r>
              <a:rPr lang="en-US" b="1" i="1" dirty="0"/>
              <a:t>A</a:t>
            </a:r>
            <a:r>
              <a:rPr lang="en-US" dirty="0"/>
              <a:t> increase with index until they reach a maximum point</a:t>
            </a:r>
          </a:p>
          <a:p>
            <a:pPr lvl="1"/>
            <a:r>
              <a:rPr lang="en-US" dirty="0"/>
              <a:t>Then they decrease with index</a:t>
            </a:r>
          </a:p>
          <a:p>
            <a:r>
              <a:rPr lang="en-US" dirty="0"/>
              <a:t>How can you efficiently find that maximum point?</a:t>
            </a:r>
          </a:p>
          <a:p>
            <a:r>
              <a:rPr lang="en-US" dirty="0"/>
              <a:t>How long does your algorithm take to run?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stock returns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historical stock prices over </a:t>
            </a:r>
            <a:r>
              <a:rPr lang="en-US" b="1" i="1" dirty="0"/>
              <a:t>n</a:t>
            </a:r>
            <a:r>
              <a:rPr lang="en-US" dirty="0"/>
              <a:t> days</a:t>
            </a:r>
          </a:p>
          <a:p>
            <a:r>
              <a:rPr lang="en-US" dirty="0"/>
              <a:t>If you had a time machine and could go back and buy stock on day </a:t>
            </a:r>
            <a:r>
              <a:rPr lang="en-US" b="1" i="1" dirty="0" err="1"/>
              <a:t>i</a:t>
            </a:r>
            <a:r>
              <a:rPr lang="en-US" dirty="0"/>
              <a:t> and sell stock on day </a:t>
            </a:r>
            <a:r>
              <a:rPr lang="en-US" b="1" i="1" dirty="0"/>
              <a:t>j</a:t>
            </a:r>
            <a:r>
              <a:rPr lang="en-US" dirty="0"/>
              <a:t> (where </a:t>
            </a:r>
            <a:r>
              <a:rPr lang="en-US" b="1" i="1" dirty="0" err="1"/>
              <a:t>i</a:t>
            </a:r>
            <a:r>
              <a:rPr lang="en-US" dirty="0"/>
              <a:t> &lt; </a:t>
            </a:r>
            <a:r>
              <a:rPr lang="en-US" b="1" i="1" dirty="0"/>
              <a:t>j</a:t>
            </a:r>
            <a:r>
              <a:rPr lang="en-US" dirty="0"/>
              <a:t>), which days would you pick to maximize your profits?</a:t>
            </a:r>
          </a:p>
          <a:p>
            <a:pPr lvl="1"/>
            <a:r>
              <a:rPr lang="en-US" dirty="0"/>
              <a:t>The goal is to buy as low as possible and to sell as high as possible</a:t>
            </a:r>
          </a:p>
          <a:p>
            <a:r>
              <a:rPr lang="en-US" dirty="0"/>
              <a:t>First give an algorithm that runs in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  <a:p>
            <a:r>
              <a:rPr lang="en-US" dirty="0"/>
              <a:t>Now give one that runs faster</a:t>
            </a:r>
          </a:p>
          <a:p>
            <a:pPr lvl="1"/>
            <a:r>
              <a:rPr lang="en-US" dirty="0"/>
              <a:t>Hint: use divide and conquer</a:t>
            </a:r>
          </a:p>
        </p:txBody>
      </p:sp>
    </p:spTree>
    <p:extLst>
      <p:ext uri="{BB962C8B-B14F-4D97-AF65-F5344CB8AC3E}">
        <p14:creationId xmlns:p14="http://schemas.microsoft.com/office/powerpoint/2010/main" val="100785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for Exam 2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Finish Assignment 4</a:t>
            </a:r>
          </a:p>
          <a:p>
            <a:pPr lvl="1"/>
            <a:r>
              <a:rPr lang="en-US" b="1" dirty="0"/>
              <a:t>Due Monday</a:t>
            </a:r>
          </a:p>
          <a:p>
            <a:r>
              <a:rPr lang="en-US" dirty="0"/>
              <a:t>Exam 2 is next Wednesday</a:t>
            </a:r>
          </a:p>
          <a:p>
            <a:pPr lvl="1"/>
            <a:r>
              <a:rPr lang="en-US" dirty="0"/>
              <a:t>Review Chapters 4 and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Integer multiplication</a:t>
            </a:r>
          </a:p>
          <a:p>
            <a:r>
              <a:rPr lang="en-US" dirty="0"/>
              <a:t>Started Master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i.kinja-img.com/gawker-media/image/upload/gzp6raujfjlz4nzkunhk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1" t="-1115" r="16063" b="1115"/>
          <a:stretch/>
        </p:blipFill>
        <p:spPr bwMode="auto">
          <a:xfrm>
            <a:off x="8915400" y="2934989"/>
            <a:ext cx="3111695" cy="267359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229600" cy="49931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man works on the 10</a:t>
            </a:r>
            <a:r>
              <a:rPr lang="en-US" baseline="30000" dirty="0"/>
              <a:t>th</a:t>
            </a:r>
            <a:r>
              <a:rPr lang="en-US" dirty="0"/>
              <a:t> floor of a building</a:t>
            </a:r>
          </a:p>
          <a:p>
            <a:r>
              <a:rPr lang="en-US" dirty="0"/>
              <a:t>He always takes the elevator straight from the 10</a:t>
            </a:r>
            <a:r>
              <a:rPr lang="en-US" baseline="30000" dirty="0"/>
              <a:t>th</a:t>
            </a:r>
            <a:r>
              <a:rPr lang="en-US" dirty="0"/>
              <a:t> floor to the ground floor at the end of the day</a:t>
            </a:r>
          </a:p>
          <a:p>
            <a:r>
              <a:rPr lang="en-US" dirty="0"/>
              <a:t>Most mornings, he takes the elevator to the 7</a:t>
            </a:r>
            <a:r>
              <a:rPr lang="en-US" baseline="30000" dirty="0"/>
              <a:t>th</a:t>
            </a:r>
            <a:r>
              <a:rPr lang="en-US" dirty="0"/>
              <a:t> floor and then walks the remaining three flights of stairs up to the 10</a:t>
            </a:r>
            <a:r>
              <a:rPr lang="en-US" baseline="30000" dirty="0"/>
              <a:t>th</a:t>
            </a:r>
            <a:r>
              <a:rPr lang="en-US" dirty="0"/>
              <a:t> floor, even when in a hurry</a:t>
            </a:r>
          </a:p>
          <a:p>
            <a:r>
              <a:rPr lang="en-US" dirty="0"/>
              <a:t>However, he takes the elevator straight to the 10</a:t>
            </a:r>
            <a:r>
              <a:rPr lang="en-US" baseline="30000" dirty="0"/>
              <a:t>th</a:t>
            </a:r>
            <a:r>
              <a:rPr lang="en-US" dirty="0"/>
              <a:t> floor on mornings when others are in the elevator or when it is raining</a:t>
            </a:r>
          </a:p>
          <a:p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11638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Theorem</a:t>
            </a:r>
          </a:p>
        </p:txBody>
      </p:sp>
    </p:spTree>
    <p:extLst>
      <p:ext uri="{BB962C8B-B14F-4D97-AF65-F5344CB8AC3E}">
        <p14:creationId xmlns:p14="http://schemas.microsoft.com/office/powerpoint/2010/main" val="30209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form the recurrence relation must take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24200" y="2025972"/>
                <a:ext cx="6184642" cy="19364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800" i="1">
                        <a:latin typeface="Cambria Math"/>
                      </a:rPr>
                      <m:t>=</m:t>
                    </m:r>
                    <m:r>
                      <a:rPr lang="en-US" sz="4800" i="1">
                        <a:latin typeface="Cambria Math"/>
                      </a:rPr>
                      <m:t>𝑎𝑇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4800" i="1"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4800" i="1">
                        <a:latin typeface="Cambria Math"/>
                      </a:rPr>
                      <m:t>+</m:t>
                    </m:r>
                    <m:r>
                      <a:rPr lang="en-US" sz="48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800" i="1">
                        <a:latin typeface="Cambria Math"/>
                      </a:rPr>
                      <m:t>,</m:t>
                    </m:r>
                  </m:oMath>
                </a14:m>
                <a:r>
                  <a:rPr lang="en-US" sz="4800" dirty="0"/>
                  <a:t> </a:t>
                </a:r>
              </a:p>
              <a:p>
                <a:pPr algn="ctr"/>
                <a:r>
                  <a:rPr lang="en-US" sz="4800" dirty="0"/>
                  <a:t>where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</a:rPr>
                      <m:t>𝑎</m:t>
                    </m:r>
                    <m:r>
                      <a:rPr lang="en-US" sz="4800" i="1">
                        <a:latin typeface="Cambria Math"/>
                        <a:ea typeface="Cambria Math"/>
                      </a:rPr>
                      <m:t>≥1</m:t>
                    </m:r>
                    <m:r>
                      <a:rPr lang="en-US" sz="48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i="1">
                        <a:latin typeface="Cambria Math"/>
                      </a:rPr>
                      <m:t>and</m:t>
                    </m:r>
                    <m:r>
                      <a:rPr lang="en-US" sz="4800" i="1">
                        <a:latin typeface="Cambria Math"/>
                      </a:rPr>
                      <m:t> </m:t>
                    </m:r>
                    <m:r>
                      <a:rPr lang="en-US" sz="4800" i="1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4800" i="1">
                        <a:latin typeface="Cambria Math"/>
                        <a:ea typeface="Cambria Math"/>
                      </a:rPr>
                      <m:t>&gt;1</m:t>
                    </m:r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025972"/>
                <a:ext cx="6184642" cy="1936428"/>
              </a:xfrm>
              <a:prstGeom prst="rect">
                <a:avLst/>
              </a:prstGeom>
              <a:blipFill>
                <a:blip r:embed="rId2"/>
                <a:stretch>
                  <a:fillRect l="-3748" b="-16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9600" y="4267201"/>
            <a:ext cx="10972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b="1" i="1" dirty="0"/>
              <a:t>a</a:t>
            </a:r>
            <a:r>
              <a:rPr lang="en-US" sz="3200" dirty="0"/>
              <a:t> is the number of recursive calls made</a:t>
            </a:r>
          </a:p>
          <a:p>
            <a:pPr marL="285750" indent="-28575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b="1" i="1" dirty="0"/>
              <a:t>b</a:t>
            </a:r>
            <a:r>
              <a:rPr lang="en-US" sz="3200" dirty="0"/>
              <a:t> is how much the quantity of data is divided by each recursive call</a:t>
            </a:r>
          </a:p>
          <a:p>
            <a:pPr marL="285750" indent="-28575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b="1" i="1" dirty="0"/>
              <a:t>f</a:t>
            </a:r>
            <a:r>
              <a:rPr lang="en-US" sz="3200" dirty="0"/>
              <a:t>(</a:t>
            </a:r>
            <a:r>
              <a:rPr lang="en-US" sz="3200" b="1" i="1" dirty="0"/>
              <a:t>n</a:t>
            </a:r>
            <a:r>
              <a:rPr lang="en-US" sz="3200" dirty="0"/>
              <a:t>) is the non-recursive work done at each step</a:t>
            </a:r>
          </a:p>
        </p:txBody>
      </p:sp>
    </p:spTree>
    <p:extLst>
      <p:ext uri="{BB962C8B-B14F-4D97-AF65-F5344CB8AC3E}">
        <p14:creationId xmlns:p14="http://schemas.microsoft.com/office/powerpoint/2010/main" val="127821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4000" dirty="0"/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is</m:t>
                    </m:r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000"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00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  <m:r>
                              <a:rPr lang="en-US" sz="40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4000" i="1">
                                <a:latin typeface="Cambria Math"/>
                                <a:ea typeface="Cambria Math"/>
                              </a:rPr>
                              <m:t>𝜖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4000" dirty="0"/>
                  <a:t>            </a:t>
                </a:r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l-GR" sz="4000" i="1" dirty="0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4000" i="1" dirty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en-US" sz="4000" dirty="0"/>
                  <a:t>, then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5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is</m:t>
                      </m:r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sty m:val="p"/>
                        </m:rPr>
                        <a:rPr lang="el-GR" sz="54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5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5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5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5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540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5400" i="1">
                                          <a:latin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5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5400" i="1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5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 t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49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4000" dirty="0"/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is</m:t>
                    </m:r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i="1"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00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</m:sup>
                        </m:sSup>
                        <m:func>
                          <m:func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4000">
                                    <a:latin typeface="Cambria Math"/>
                                    <a:ea typeface="Cambria Math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4000" i="1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4000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4000" dirty="0"/>
                  <a:t>            </a:t>
                </a:r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4000" i="1" dirty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4000" dirty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US" sz="4000" dirty="0"/>
                  <a:t>, then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60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6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nor/>
                        </m:rPr>
                        <a:rPr lang="en-US" sz="6000"/>
                        <m:t> </m:t>
                      </m:r>
                      <m:r>
                        <m:rPr>
                          <m:nor/>
                        </m:rPr>
                        <a:rPr lang="en-US" sz="6000"/>
                        <m:t>is</m:t>
                      </m:r>
                      <m:r>
                        <m:rPr>
                          <m:nor/>
                        </m:rPr>
                        <a:rPr lang="en-US" sz="6000"/>
                        <m:t> </m:t>
                      </m:r>
                      <m:r>
                        <m:rPr>
                          <m:sty m:val="p"/>
                        </m:rPr>
                        <a:rPr lang="el-GR" sz="6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6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440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4400" i="1">
                                          <a:latin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4400" i="1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4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</m:sup>
                          </m:sSup>
                          <m:func>
                            <m:funcPr>
                              <m:ctrlPr>
                                <a:rPr lang="en-US" sz="4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400">
                                      <a:latin typeface="Cambria Math"/>
                                      <a:ea typeface="Cambria Math"/>
                                    </a:rPr>
                                    <m:t>log</m:t>
                                  </m:r>
                                </m:e>
                                <m:sup>
                                  <m:r>
                                    <a:rPr lang="en-US" sz="4400" i="1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  <m:r>
                                    <a:rPr lang="en-US" sz="4400" i="1">
                                      <a:latin typeface="Cambria Math"/>
                                      <a:ea typeface="Cambria Math"/>
                                    </a:rPr>
                                    <m:t>+1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4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 t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37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4000" dirty="0"/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is</m:t>
                    </m:r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i="1">
                        <a:latin typeface="Cambria Math"/>
                        <a:ea typeface="Cambria Math"/>
                      </a:rPr>
                      <m:t>Ω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00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  <m:r>
                              <a:rPr lang="en-US" sz="4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4000" i="1">
                                <a:latin typeface="Cambria Math"/>
                                <a:ea typeface="Cambria Math"/>
                              </a:rPr>
                              <m:t>𝜖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4000" dirty="0"/>
                  <a:t>              </a:t>
                </a:r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l-GR" sz="4000" i="1" dirty="0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4000" i="1" dirty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en-US" sz="4000" dirty="0"/>
                  <a:t>, and if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/>
                        </a:rPr>
                        <m:t>𝑎𝑓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i="1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4000" i="1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40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𝑐𝑓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4000" dirty="0"/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𝑐</m:t>
                    </m:r>
                    <m:r>
                      <a:rPr lang="en-US" sz="4000" i="1">
                        <a:latin typeface="Cambria Math"/>
                      </a:rPr>
                      <m:t>&lt;1</m:t>
                    </m:r>
                  </m:oMath>
                </a14:m>
                <a:r>
                  <a:rPr lang="en-US" sz="4000" dirty="0"/>
                  <a:t> and sufficiently large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/>
                      </a:rPr>
                      <m:t>𝑛</m:t>
                    </m:r>
                  </m:oMath>
                </a14:m>
                <a:r>
                  <a:rPr lang="en-US" sz="4000" dirty="0"/>
                  <a:t>, then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6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nor/>
                        </m:rPr>
                        <a:rPr lang="en-US" sz="60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6000"/>
                        <m:t>is</m:t>
                      </m:r>
                      <m:r>
                        <m:rPr>
                          <m:nor/>
                        </m:rPr>
                        <a:rPr lang="en-US" sz="60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6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6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6000" dirty="0"/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89" t="-1581" r="-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222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3942</TotalTime>
  <Words>583</Words>
  <Application>Microsoft Office PowerPoint</Application>
  <PresentationFormat>Widescreen</PresentationFormat>
  <Paragraphs>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Logical warmup</vt:lpstr>
      <vt:lpstr>Master Theorem</vt:lpstr>
      <vt:lpstr>Basic form the recurrence relation must take</vt:lpstr>
      <vt:lpstr>Case 1</vt:lpstr>
      <vt:lpstr>Case 2</vt:lpstr>
      <vt:lpstr>Case 3</vt:lpstr>
      <vt:lpstr>Stupid Sort algorithm (recursive)</vt:lpstr>
      <vt:lpstr>Stupid Sort</vt:lpstr>
      <vt:lpstr>Binary Search</vt:lpstr>
      <vt:lpstr>Practicing the Master Theorem</vt:lpstr>
      <vt:lpstr>Solved Exercises</vt:lpstr>
      <vt:lpstr>Finding the maximum of unimodal data</vt:lpstr>
      <vt:lpstr>Maximizing stock returns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600</cp:revision>
  <dcterms:created xsi:type="dcterms:W3CDTF">2009-08-24T20:26:10Z</dcterms:created>
  <dcterms:modified xsi:type="dcterms:W3CDTF">2024-02-23T15:06:32Z</dcterms:modified>
</cp:coreProperties>
</file>